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928670"/>
            <a:ext cx="67151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«Использование игровых технологий в ДОО для формирования языковой картины мира детей. Методы работы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Подготовила: старший воспитатель СП «Детский сад №9»ГБОУ СОШ №9 г.о.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ктябрьск Калмыкова Ю.В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Понятие игровой технологии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214422"/>
            <a:ext cx="7239000" cy="492922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4200" i="1" dirty="0" smtClean="0">
                <a:solidFill>
                  <a:schemeClr val="accent2">
                    <a:lumMod val="50000"/>
                  </a:schemeClr>
                </a:solidFill>
              </a:rPr>
              <a:t>Игровая </a:t>
            </a:r>
            <a:r>
              <a:rPr lang="ru-RU" sz="4200" i="1" dirty="0" smtClean="0">
                <a:solidFill>
                  <a:schemeClr val="accent2">
                    <a:lumMod val="50000"/>
                  </a:schemeClr>
                </a:solidFill>
              </a:rPr>
              <a:t>технология </a:t>
            </a:r>
            <a:r>
              <a:rPr lang="ru-RU" sz="4200" dirty="0" smtClean="0">
                <a:solidFill>
                  <a:schemeClr val="bg2">
                    <a:lumMod val="50000"/>
                  </a:schemeClr>
                </a:solidFill>
              </a:rPr>
              <a:t>– это организация педагогического</a:t>
            </a:r>
          </a:p>
          <a:p>
            <a:pPr algn="ctr">
              <a:buNone/>
            </a:pPr>
            <a:r>
              <a:rPr lang="ru-RU" sz="4200" dirty="0" smtClean="0">
                <a:solidFill>
                  <a:schemeClr val="bg2">
                    <a:lumMod val="50000"/>
                  </a:schemeClr>
                </a:solidFill>
              </a:rPr>
              <a:t>процесса в форме различных педагогических игр.</a:t>
            </a:r>
          </a:p>
          <a:p>
            <a:pPr algn="ctr">
              <a:buNone/>
            </a:pPr>
            <a:r>
              <a:rPr lang="ru-RU" sz="4200" dirty="0" smtClean="0">
                <a:solidFill>
                  <a:schemeClr val="bg2">
                    <a:lumMod val="50000"/>
                  </a:schemeClr>
                </a:solidFill>
              </a:rPr>
              <a:t>Это последовательная деятельность педагога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3800" b="1" i="1" dirty="0" smtClean="0">
                <a:solidFill>
                  <a:schemeClr val="accent1"/>
                </a:solidFill>
              </a:rPr>
              <a:t>Цель игровой технологии </a:t>
            </a:r>
            <a:r>
              <a:rPr lang="ru-RU" sz="3800" dirty="0" smtClean="0">
                <a:solidFill>
                  <a:schemeClr val="accent1"/>
                </a:solidFill>
              </a:rPr>
              <a:t>– создание полноценной</a:t>
            </a:r>
          </a:p>
          <a:p>
            <a:pPr algn="ctr">
              <a:buNone/>
            </a:pPr>
            <a:r>
              <a:rPr lang="ru-RU" sz="3800" dirty="0" smtClean="0">
                <a:solidFill>
                  <a:schemeClr val="accent1"/>
                </a:solidFill>
              </a:rPr>
              <a:t>мотивационной основы для формирования навыков и</a:t>
            </a:r>
          </a:p>
          <a:p>
            <a:pPr algn="ctr">
              <a:buNone/>
            </a:pPr>
            <a:r>
              <a:rPr lang="ru-RU" sz="3800" dirty="0" smtClean="0">
                <a:solidFill>
                  <a:schemeClr val="accent1"/>
                </a:solidFill>
              </a:rPr>
              <a:t>умений деятельности в зависимости от условий</a:t>
            </a:r>
          </a:p>
          <a:p>
            <a:pPr algn="ctr">
              <a:buNone/>
            </a:pPr>
            <a:r>
              <a:rPr lang="ru-RU" sz="3800" dirty="0" smtClean="0">
                <a:solidFill>
                  <a:schemeClr val="accent1"/>
                </a:solidFill>
              </a:rPr>
              <a:t>функционирования дошкольного учреждения и уровня</a:t>
            </a:r>
          </a:p>
          <a:p>
            <a:pPr algn="ctr">
              <a:buNone/>
            </a:pPr>
            <a:r>
              <a:rPr lang="ru-RU" sz="3800" dirty="0" smtClean="0">
                <a:solidFill>
                  <a:schemeClr val="accent1"/>
                </a:solidFill>
              </a:rPr>
              <a:t>развития детей</a:t>
            </a:r>
            <a:r>
              <a:rPr lang="ru-RU" sz="3800" dirty="0" smtClean="0">
                <a:solidFill>
                  <a:schemeClr val="accent1"/>
                </a:solidFill>
              </a:rPr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800" b="1" i="1" dirty="0" smtClean="0">
                <a:solidFill>
                  <a:schemeClr val="tx2">
                    <a:lumMod val="75000"/>
                  </a:schemeClr>
                </a:solidFill>
              </a:rPr>
              <a:t>Задачи</a:t>
            </a:r>
            <a:r>
              <a:rPr lang="ru-RU" sz="3800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3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1. Достигнуть высокого уровня мотивации,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осознанной потребности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в усвоении знаний и умений за счёт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собственной активности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ребёнка.</a:t>
            </a:r>
          </a:p>
          <a:p>
            <a:pPr algn="ctr"/>
            <a:endParaRPr lang="ru-RU" sz="3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2. Подобрать средства, активизирующие деятельность детей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и повышающие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её результативность.</a:t>
            </a:r>
            <a:endParaRPr lang="ru-RU" sz="3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1142984"/>
            <a:ext cx="7072362" cy="5214974"/>
          </a:xfrm>
        </p:spPr>
        <p:txBody>
          <a:bodyPr>
            <a:noAutofit/>
          </a:bodyPr>
          <a:lstStyle/>
          <a:p>
            <a:pPr algn="ctr"/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600" dirty="0" smtClean="0"/>
              <a:t>1. По виду деятельности :физические ( двигательные),</a:t>
            </a:r>
            <a:br>
              <a:rPr lang="ru-RU" sz="1600" dirty="0" smtClean="0"/>
            </a:br>
            <a:r>
              <a:rPr lang="ru-RU" sz="1600" dirty="0" smtClean="0"/>
              <a:t>интеллектуальные (умственные), трудовые, социальные,</a:t>
            </a:r>
            <a:br>
              <a:rPr lang="ru-RU" sz="1600" dirty="0" smtClean="0"/>
            </a:br>
            <a:r>
              <a:rPr lang="ru-RU" sz="1600" dirty="0" smtClean="0"/>
              <a:t>психологические.</a:t>
            </a:r>
            <a:br>
              <a:rPr lang="ru-RU" sz="1600" dirty="0" smtClean="0"/>
            </a:br>
            <a:r>
              <a:rPr lang="ru-RU" sz="1600" dirty="0" smtClean="0"/>
              <a:t>2. По характеру педагогического процесса :</a:t>
            </a:r>
            <a:br>
              <a:rPr lang="ru-RU" sz="1600" dirty="0" smtClean="0"/>
            </a:br>
            <a:r>
              <a:rPr lang="ru-RU" sz="1600" dirty="0" smtClean="0"/>
              <a:t>а) обучающие, тренировочные, контролирующие и обобщающие;</a:t>
            </a:r>
            <a:br>
              <a:rPr lang="ru-RU" sz="1600" dirty="0" smtClean="0"/>
            </a:br>
            <a:r>
              <a:rPr lang="ru-RU" sz="1600" dirty="0" smtClean="0"/>
              <a:t>б) познавательные, занимательные, воспитательные, развивающие;</a:t>
            </a:r>
            <a:br>
              <a:rPr lang="ru-RU" sz="1600" dirty="0" smtClean="0"/>
            </a:br>
            <a:r>
              <a:rPr lang="ru-RU" sz="1600" dirty="0" smtClean="0"/>
              <a:t>в) репродуктивные, продуктивные, творческие;</a:t>
            </a:r>
            <a:br>
              <a:rPr lang="ru-RU" sz="1600" dirty="0" smtClean="0"/>
            </a:br>
            <a:r>
              <a:rPr lang="ru-RU" sz="1600" dirty="0" smtClean="0"/>
              <a:t>г) коммуникативные, диагностические,</a:t>
            </a:r>
            <a:br>
              <a:rPr lang="ru-RU" sz="1600" dirty="0" smtClean="0"/>
            </a:br>
            <a:r>
              <a:rPr lang="ru-RU" sz="1600" dirty="0" smtClean="0"/>
              <a:t>3. По характеру игровой методики : предметные, сюжетно-</a:t>
            </a:r>
            <a:br>
              <a:rPr lang="ru-RU" sz="1600" dirty="0" smtClean="0"/>
            </a:br>
            <a:r>
              <a:rPr lang="ru-RU" sz="1600" dirty="0" smtClean="0"/>
              <a:t>ролевые, интеллектуальные игры, игры с готовыми правилами</a:t>
            </a:r>
            <a:br>
              <a:rPr lang="ru-RU" sz="1600" dirty="0" smtClean="0"/>
            </a:br>
            <a:r>
              <a:rPr lang="ru-RU" sz="1600" dirty="0" smtClean="0"/>
              <a:t>(дидактические).</a:t>
            </a:r>
            <a:br>
              <a:rPr lang="ru-RU" sz="1600" dirty="0" smtClean="0"/>
            </a:br>
            <a:r>
              <a:rPr lang="ru-RU" sz="1600" dirty="0" smtClean="0"/>
              <a:t>4. По содержанию – музыкальные, математические,</a:t>
            </a:r>
            <a:br>
              <a:rPr lang="ru-RU" sz="1600" dirty="0" smtClean="0"/>
            </a:br>
            <a:r>
              <a:rPr lang="ru-RU" sz="1600" dirty="0" smtClean="0"/>
              <a:t>социализирующие, логические и т.д.</a:t>
            </a:r>
            <a:br>
              <a:rPr lang="ru-RU" sz="1600" dirty="0" smtClean="0"/>
            </a:br>
            <a:r>
              <a:rPr lang="ru-RU" sz="1600" dirty="0" smtClean="0"/>
              <a:t>5. По игровому оборудованию : настольные, компьютерные,</a:t>
            </a:r>
            <a:br>
              <a:rPr lang="ru-RU" sz="1600" dirty="0" smtClean="0"/>
            </a:br>
            <a:r>
              <a:rPr lang="ru-RU" sz="1600" dirty="0" smtClean="0"/>
              <a:t>театрализованные, сюжетно-ролевые, режиссёрские.</a:t>
            </a:r>
            <a:br>
              <a:rPr lang="ru-RU" sz="1600" dirty="0" smtClean="0"/>
            </a:br>
            <a:r>
              <a:rPr lang="ru-RU" sz="1600" dirty="0" smtClean="0"/>
              <a:t>6. По типу организации: групповые, подгрупповые,</a:t>
            </a:r>
            <a:br>
              <a:rPr lang="ru-RU" sz="1600" dirty="0" smtClean="0"/>
            </a:br>
            <a:r>
              <a:rPr lang="ru-RU" sz="1600" dirty="0" smtClean="0"/>
              <a:t>индивидуальные (по </a:t>
            </a:r>
            <a:r>
              <a:rPr lang="ru-RU" sz="1600" dirty="0" err="1" smtClean="0"/>
              <a:t>С.Новосёловой</a:t>
            </a:r>
            <a:r>
              <a:rPr lang="ru-RU" sz="1600" dirty="0" smtClean="0"/>
              <a:t>, в рамках ФГОС)</a:t>
            </a:r>
            <a:endParaRPr lang="ru-RU" sz="16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071538" y="285728"/>
            <a:ext cx="6255488" cy="743507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Виды педагогических игр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348536" cy="5753120"/>
          </a:xfrm>
        </p:spPr>
        <p:txBody>
          <a:bodyPr/>
          <a:lstStyle/>
          <a:p>
            <a:pPr algn="ctr"/>
            <a:r>
              <a:rPr lang="ru-RU" sz="2400" dirty="0" smtClean="0"/>
              <a:t>Игры на формирование грамматического строя </a:t>
            </a:r>
            <a:r>
              <a:rPr lang="ru-RU" sz="2400" dirty="0" smtClean="0"/>
              <a:t>речи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«Мой, моя», «Жадный ежик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/>
              <a:t>Цель</a:t>
            </a:r>
            <a:r>
              <a:rPr lang="ru-RU" sz="2400" dirty="0" smtClean="0"/>
              <a:t>: закреплять навык использования в речи прилагательных</a:t>
            </a:r>
            <a:br>
              <a:rPr lang="ru-RU" sz="2400" dirty="0" smtClean="0"/>
            </a:br>
            <a:r>
              <a:rPr lang="ru-RU" sz="2400" dirty="0" smtClean="0"/>
              <a:t>мужского и женского </a:t>
            </a:r>
            <a:r>
              <a:rPr lang="ru-RU" sz="2400" dirty="0" smtClean="0"/>
              <a:t>рода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«Какой вкусный сок»</a:t>
            </a:r>
            <a:br>
              <a:rPr lang="ru-RU" sz="2400" dirty="0" smtClean="0"/>
            </a:br>
            <a:r>
              <a:rPr lang="ru-RU" sz="2400" dirty="0" smtClean="0"/>
              <a:t>Цель: закреплять умение согласовывать числительные с</a:t>
            </a:r>
            <a:br>
              <a:rPr lang="ru-RU" sz="2400" dirty="0" smtClean="0"/>
            </a:br>
            <a:r>
              <a:rPr lang="ru-RU" sz="2400" dirty="0" smtClean="0"/>
              <a:t>существительными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47863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Игры на формирование</a:t>
            </a:r>
            <a:br>
              <a:rPr lang="ru-RU" sz="2400" dirty="0" smtClean="0"/>
            </a:br>
            <a:r>
              <a:rPr lang="ru-RU" sz="2400" dirty="0" smtClean="0"/>
              <a:t>произносительной стороны речи</a:t>
            </a:r>
            <a:br>
              <a:rPr lang="ru-RU" sz="2400" dirty="0" smtClean="0"/>
            </a:br>
            <a:r>
              <a:rPr lang="ru-RU" sz="2400" dirty="0" smtClean="0"/>
              <a:t>«Звуковая дорожка»</a:t>
            </a:r>
            <a:br>
              <a:rPr lang="ru-RU" sz="2400" dirty="0" smtClean="0"/>
            </a:br>
            <a:r>
              <a:rPr lang="ru-RU" sz="2400" dirty="0" smtClean="0"/>
              <a:t>Цель: автоматизация звуков в словах, слогах.</a:t>
            </a:r>
            <a:br>
              <a:rPr lang="ru-RU" sz="2400" dirty="0" smtClean="0"/>
            </a:br>
            <a:r>
              <a:rPr lang="ru-RU" sz="2400" dirty="0" smtClean="0"/>
              <a:t>Речь с движением «Поезд»</a:t>
            </a:r>
            <a:br>
              <a:rPr lang="ru-RU" sz="2400" dirty="0" smtClean="0"/>
            </a:br>
            <a:r>
              <a:rPr lang="ru-RU" sz="2400" dirty="0" smtClean="0"/>
              <a:t>Цель: автоматизация звука «Ш»</a:t>
            </a:r>
            <a:endParaRPr lang="ru-RU" sz="24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857232"/>
            <a:ext cx="3429000" cy="434664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Игры на развитие связной речи</a:t>
            </a:r>
          </a:p>
          <a:p>
            <a:pPr algn="ctr"/>
            <a:r>
              <a:rPr lang="ru-RU" sz="2000" dirty="0" smtClean="0"/>
              <a:t>«Составь рассказ по плану»</a:t>
            </a:r>
          </a:p>
          <a:p>
            <a:pPr algn="ctr"/>
            <a:r>
              <a:rPr lang="ru-RU" sz="2000" dirty="0" smtClean="0"/>
              <a:t>цель: формирование навыков связного последовательного</a:t>
            </a:r>
          </a:p>
          <a:p>
            <a:pPr algn="ctr"/>
            <a:r>
              <a:rPr lang="ru-RU" sz="2000" dirty="0" smtClean="0"/>
              <a:t>пересказа текста с опорой на графические схемы</a:t>
            </a:r>
          </a:p>
          <a:p>
            <a:pPr algn="ctr"/>
            <a:r>
              <a:rPr lang="ru-RU" sz="2000" dirty="0" smtClean="0"/>
              <a:t>Подготовка к обучение грамоте</a:t>
            </a:r>
          </a:p>
          <a:p>
            <a:pPr algn="ctr"/>
            <a:r>
              <a:rPr lang="ru-RU" sz="2000" dirty="0" smtClean="0"/>
              <a:t>«Собери букву»</a:t>
            </a:r>
          </a:p>
          <a:p>
            <a:pPr algn="ctr"/>
            <a:r>
              <a:rPr lang="ru-RU" sz="2000" dirty="0" smtClean="0"/>
              <a:t>цель: закрепление знаний о буквах (гласных, согласных),</a:t>
            </a:r>
          </a:p>
          <a:p>
            <a:pPr algn="ctr"/>
            <a:r>
              <a:rPr lang="ru-RU" sz="2000" dirty="0" smtClean="0"/>
              <a:t>развитие мышления, помочь развить воображение.</a:t>
            </a:r>
            <a:endParaRPr lang="ru-RU" sz="20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785794"/>
            <a:ext cx="3857652" cy="11429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Интеллектуальные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714488"/>
            <a:ext cx="3429000" cy="478634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ctr"/>
            <a:r>
              <a:rPr lang="ru-RU" sz="2200" dirty="0" smtClean="0"/>
              <a:t>Игры-упражнения, игры-тренинги,</a:t>
            </a:r>
          </a:p>
          <a:p>
            <a:pPr algn="ctr"/>
            <a:r>
              <a:rPr lang="ru-RU" sz="2200" dirty="0" smtClean="0"/>
              <a:t>воздействующие на психическую сферу;</a:t>
            </a:r>
          </a:p>
          <a:p>
            <a:pPr algn="ctr"/>
            <a:r>
              <a:rPr lang="ru-RU" sz="2200" dirty="0" smtClean="0"/>
              <a:t>интеллектуальные игры типа</a:t>
            </a:r>
          </a:p>
          <a:p>
            <a:pPr algn="ctr"/>
            <a:r>
              <a:rPr lang="ru-RU" sz="2200" dirty="0" smtClean="0"/>
              <a:t>«Счастливый случай</a:t>
            </a:r>
            <a:r>
              <a:rPr lang="ru-RU" sz="2200" dirty="0" smtClean="0"/>
              <a:t>»,</a:t>
            </a:r>
          </a:p>
          <a:p>
            <a:pPr algn="ctr"/>
            <a:r>
              <a:rPr lang="ru-RU" sz="2200" dirty="0" smtClean="0"/>
              <a:t> </a:t>
            </a:r>
            <a:r>
              <a:rPr lang="ru-RU" sz="2200" dirty="0" smtClean="0"/>
              <a:t>«Что? </a:t>
            </a:r>
            <a:r>
              <a:rPr lang="ru-RU" sz="2200" dirty="0" err="1" smtClean="0"/>
              <a:t>Где?Когда</a:t>
            </a:r>
            <a:r>
              <a:rPr lang="ru-RU" sz="2200" dirty="0" smtClean="0"/>
              <a:t>?», «</a:t>
            </a:r>
            <a:r>
              <a:rPr lang="ru-RU" sz="2200" dirty="0" err="1" smtClean="0"/>
              <a:t>Заморочки</a:t>
            </a:r>
            <a:r>
              <a:rPr lang="ru-RU" sz="2200" dirty="0" smtClean="0"/>
              <a:t> из бочки»,</a:t>
            </a:r>
          </a:p>
          <a:p>
            <a:pPr algn="ctr"/>
            <a:r>
              <a:rPr lang="ru-RU" sz="2200" dirty="0" smtClean="0"/>
              <a:t>«Зарядка для ума» и т.д. Данные важная</a:t>
            </a:r>
          </a:p>
          <a:p>
            <a:pPr algn="ctr"/>
            <a:r>
              <a:rPr lang="ru-RU" sz="2200" dirty="0" smtClean="0"/>
              <a:t>составная часть образовательной работы</a:t>
            </a:r>
          </a:p>
          <a:p>
            <a:pPr algn="ctr"/>
            <a:r>
              <a:rPr lang="ru-RU" sz="2200" dirty="0" smtClean="0"/>
              <a:t>познавательного характера.</a:t>
            </a:r>
            <a:endParaRPr lang="ru-RU" sz="22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785794"/>
            <a:ext cx="3674594" cy="55721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“Пять строчек по правилам”. </a:t>
            </a:r>
            <a:r>
              <a:rPr lang="ru-RU" b="1" i="1" dirty="0" err="1" smtClean="0"/>
              <a:t>Синквейн</a:t>
            </a:r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err="1" smtClean="0"/>
              <a:t>Синквейн</a:t>
            </a:r>
            <a:r>
              <a:rPr lang="ru-RU" b="1" i="1" dirty="0" smtClean="0"/>
              <a:t> – это стихотворение, которое состоит из</a:t>
            </a:r>
          </a:p>
          <a:p>
            <a:pPr algn="ctr"/>
            <a:r>
              <a:rPr lang="ru-RU" b="1" i="1" dirty="0" smtClean="0"/>
              <a:t>пяти строчек по определенным правилам.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1 строчка – это название темы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2 строчка – это определение темы в двух</a:t>
            </a:r>
          </a:p>
          <a:p>
            <a:pPr algn="ctr"/>
            <a:r>
              <a:rPr lang="ru-RU" b="1" i="1" dirty="0" smtClean="0"/>
              <a:t>прилагательных или причастиях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3 строчка – это три глагола, показывающие</a:t>
            </a:r>
          </a:p>
          <a:p>
            <a:pPr algn="ctr"/>
            <a:r>
              <a:rPr lang="ru-RU" b="1" i="1" dirty="0" smtClean="0"/>
              <a:t>действие в рамках темы.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4 строчка – фраза из четырех слов, оказывающая</a:t>
            </a:r>
          </a:p>
          <a:p>
            <a:pPr algn="ctr"/>
            <a:r>
              <a:rPr lang="ru-RU" b="1" i="1" dirty="0" smtClean="0"/>
              <a:t>отношение автора к теме.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5 строчка – завершение темы, синоним первого</a:t>
            </a:r>
          </a:p>
          <a:p>
            <a:pPr algn="ctr"/>
            <a:r>
              <a:rPr lang="ru-RU" b="1" i="1" dirty="0" smtClean="0"/>
              <a:t>слова, выраженный любой частью речи.</a:t>
            </a:r>
            <a:endParaRPr lang="ru-RU" b="1" i="1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214422"/>
            <a:ext cx="400052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643182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304</Words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Понятие игровой технологии </vt:lpstr>
      <vt:lpstr> 1. По виду деятельности :физические ( двигательные), интеллектуальные (умственные), трудовые, социальные, психологические. 2. По характеру педагогического процесса : а) обучающие, тренировочные, контролирующие и обобщающие; б) познавательные, занимательные, воспитательные, развивающие; в) репродуктивные, продуктивные, творческие; г) коммуникативные, диагностические, 3. По характеру игровой методики : предметные, сюжетно- ролевые, интеллектуальные игры, игры с готовыми правилами (дидактические). 4. По содержанию – музыкальные, математические, социализирующие, логические и т.д. 5. По игровому оборудованию : настольные, компьютерные, театрализованные, сюжетно-ролевые, режиссёрские. 6. По типу организации: групповые, подгрупповые, индивидуальные (по С.Новосёловой, в рамках ФГОС)</vt:lpstr>
      <vt:lpstr>Игры на формирование грамматического строя речи  «Мой, моя», «Жадный ежик» Цель: закреплять навык использования в речи прилагательных мужского и женского рода  «Какой вкусный сок» Цель: закреплять умение согласовывать числительные с существительными</vt:lpstr>
      <vt:lpstr>Игры на формирование произносительной стороны речи «Звуковая дорожка» Цель: автоматизация звуков в словах, слогах. Речь с движением «Поезд» Цель: автоматизация звука «Ш»</vt:lpstr>
      <vt:lpstr>Слайд 6</vt:lpstr>
      <vt:lpstr>Интеллектуальные игры </vt:lpstr>
      <vt:lpstr>Слайд 8</vt:lpstr>
      <vt:lpstr>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</dc:creator>
  <cp:lastModifiedBy>г</cp:lastModifiedBy>
  <cp:revision>6</cp:revision>
  <dcterms:created xsi:type="dcterms:W3CDTF">2020-06-07T13:15:05Z</dcterms:created>
  <dcterms:modified xsi:type="dcterms:W3CDTF">2020-06-07T14:09:21Z</dcterms:modified>
</cp:coreProperties>
</file>